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9f0b31d5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9f0b31d5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all this information, we hope to be able to develop our own calculator for determining the value of the properties if they were still around today. As stated before, while we do have data on how much properties were "purchased" for, this is not enough as we need to account for property depreciation, inflation, and many other factors. Once this calculator has been made, we plan to combine all the information we've gathered to write a jupyter notebook to present to Asheville's local government.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9f0b31d5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9f0b31d5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9f0b31d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9f0b31d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9f0b31d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9f0b31d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616161"/>
              </a:buClr>
              <a:buSzPts val="1200"/>
              <a:buFont typeface="Times New Roman"/>
              <a:buChar char="-"/>
            </a:pPr>
            <a:r>
              <a:rPr lang="en" sz="1200">
                <a:solidFill>
                  <a:srgbClr val="616161"/>
                </a:solidFill>
                <a:latin typeface="Times New Roman"/>
                <a:ea typeface="Times New Roman"/>
                <a:cs typeface="Times New Roman"/>
                <a:sym typeface="Times New Roman"/>
              </a:rPr>
              <a:t>Former resident who lost his house and doesn’t know what happened (the group of people who live in the place originally but were forced to leave and have no idea of what’s going on with their former apt. They get very little compensation).</a:t>
            </a:r>
            <a:endParaRPr sz="1200">
              <a:solidFill>
                <a:srgbClr val="61616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616161"/>
              </a:buClr>
              <a:buSzPts val="1200"/>
              <a:buFont typeface="Times New Roman"/>
              <a:buChar char="-"/>
            </a:pPr>
            <a:r>
              <a:rPr lang="en" sz="1200">
                <a:solidFill>
                  <a:srgbClr val="616161"/>
                </a:solidFill>
                <a:latin typeface="Times New Roman"/>
                <a:ea typeface="Times New Roman"/>
                <a:cs typeface="Times New Roman"/>
                <a:sym typeface="Times New Roman"/>
              </a:rPr>
              <a:t>Children of a former owner of a parcel acquired because of owner’s death and they are not aware of what happened. (They were not present at the property during the possession. )</a:t>
            </a:r>
            <a:endParaRPr sz="1200">
              <a:solidFill>
                <a:srgbClr val="61616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9f0b31d5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9f0b31d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D3B45"/>
                </a:solidFill>
                <a:highlight>
                  <a:srgbClr val="FFFFFF"/>
                </a:highlight>
              </a:rPr>
              <a:t>Use QGIS to view and modify the layers of the map to check the change in property area (e.g. if some were combined into one single property) and later which of these old and newly formed properties are owned by the government. If not all properties are owned by the government today, then when did they stop being owned by it.</a:t>
            </a:r>
            <a:endParaRPr sz="1200">
              <a:solidFill>
                <a:srgbClr val="2D3B45"/>
              </a:solidFill>
              <a:highlight>
                <a:srgbClr val="FFFFFF"/>
              </a:highlight>
            </a:endParaRPr>
          </a:p>
          <a:p>
            <a:pPr indent="0" lvl="0" marL="0" rtl="0" algn="l">
              <a:spcBef>
                <a:spcPts val="0"/>
              </a:spcBef>
              <a:spcAft>
                <a:spcPts val="0"/>
              </a:spcAft>
              <a:buNone/>
            </a:pPr>
            <a:r>
              <a:t/>
            </a:r>
            <a:endParaRPr sz="1200">
              <a:solidFill>
                <a:srgbClr val="2D3B45"/>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b4c4f36c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b4c4f36c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start with a single block of properties. Depending on how in-depth we go on our project and the time we have, we can either keep working with one block or apply what we developed to more blocks.</a:t>
            </a:r>
            <a:endParaRPr sz="1200">
              <a:solidFill>
                <a:srgbClr val="2D3B45"/>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b4c4f36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b4c4f36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D3B45"/>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9f0b31d5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9f0b31d5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feature of the website lets us compute the value of a dollar amount from a </a:t>
            </a:r>
            <a:r>
              <a:rPr lang="en"/>
              <a:t>certain</a:t>
            </a:r>
            <a:r>
              <a:rPr lang="en"/>
              <a:t> year to the present value by </a:t>
            </a:r>
            <a:r>
              <a:rPr lang="en"/>
              <a:t>inputting</a:t>
            </a:r>
            <a:r>
              <a:rPr lang="en"/>
              <a:t> the initial year, amount, and desired year on the right side of the screen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9f0b31d5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9f0b31d5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feature of the website lets us compute the inflation rates in a range of years by inputting the initial year and the final year on the right side of the screen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b4c4f36c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b4c4f36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D3B45"/>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8.jpg"/><Relationship Id="rId5"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measuringworth.com/" TargetMode="External"/><Relationship Id="rId4" Type="http://schemas.openxmlformats.org/officeDocument/2006/relationships/hyperlink" Target="https://measuringworth.com/" TargetMode="External"/><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5.png"/><Relationship Id="rId13" Type="http://schemas.openxmlformats.org/officeDocument/2006/relationships/image" Target="../media/image19.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6.png"/><Relationship Id="rId15" Type="http://schemas.openxmlformats.org/officeDocument/2006/relationships/image" Target="../media/image12.png"/><Relationship Id="rId1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2137825"/>
            <a:ext cx="8123100" cy="158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Measuring the Loss of Wealth </a:t>
            </a:r>
            <a:endParaRPr/>
          </a:p>
          <a:p>
            <a:pPr indent="0" lvl="0" marL="0" rtl="0" algn="ctr">
              <a:spcBef>
                <a:spcPts val="0"/>
              </a:spcBef>
              <a:spcAft>
                <a:spcPts val="0"/>
              </a:spcAft>
              <a:buNone/>
            </a:pPr>
            <a:r>
              <a:rPr lang="en"/>
              <a:t>in Asheville</a:t>
            </a:r>
            <a:endParaRPr/>
          </a:p>
        </p:txBody>
      </p:sp>
      <p:sp>
        <p:nvSpPr>
          <p:cNvPr id="60" name="Google Shape;60;p13"/>
          <p:cNvSpPr txBox="1"/>
          <p:nvPr>
            <p:ph idx="1" type="subTitle"/>
          </p:nvPr>
        </p:nvSpPr>
        <p:spPr>
          <a:xfrm>
            <a:off x="510450" y="4513488"/>
            <a:ext cx="8123100" cy="630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Group 4:</a:t>
            </a:r>
            <a:endParaRPr/>
          </a:p>
          <a:p>
            <a:pPr indent="0" lvl="0" marL="0" rtl="0" algn="l">
              <a:spcBef>
                <a:spcPts val="0"/>
              </a:spcBef>
              <a:spcAft>
                <a:spcPts val="0"/>
              </a:spcAft>
              <a:buNone/>
            </a:pPr>
            <a:r>
              <a:rPr lang="en"/>
              <a:t>Xander Smead, Yicheng Wang, Daniel Rong, Zhaojie Yin, Anna Kafrune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2D3B45"/>
                </a:solidFill>
                <a:highlight>
                  <a:srgbClr val="FFFFFF"/>
                </a:highlight>
                <a:latin typeface="Arial"/>
                <a:ea typeface="Arial"/>
                <a:cs typeface="Arial"/>
                <a:sym typeface="Arial"/>
              </a:rPr>
              <a:t>Putting this Information Together</a:t>
            </a:r>
            <a:endParaRPr sz="2400"/>
          </a:p>
        </p:txBody>
      </p:sp>
      <p:sp>
        <p:nvSpPr>
          <p:cNvPr id="134" name="Google Shape;13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2D3B45"/>
              </a:buClr>
              <a:buSzPts val="1800"/>
              <a:buFont typeface="Arial"/>
              <a:buChar char="●"/>
            </a:pPr>
            <a:r>
              <a:rPr lang="en">
                <a:solidFill>
                  <a:srgbClr val="2D3B45"/>
                </a:solidFill>
                <a:highlight>
                  <a:srgbClr val="FFFFFF"/>
                </a:highlight>
                <a:latin typeface="Arial"/>
                <a:ea typeface="Arial"/>
                <a:cs typeface="Arial"/>
                <a:sym typeface="Arial"/>
              </a:rPr>
              <a:t>Based on the possibilities of calculation methods and the available data, we develop and implement our own calculator.</a:t>
            </a:r>
            <a:endParaRPr>
              <a:solidFill>
                <a:srgbClr val="2D3B45"/>
              </a:solidFill>
              <a:highlight>
                <a:srgbClr val="FFFFFF"/>
              </a:highlight>
              <a:latin typeface="Arial"/>
              <a:ea typeface="Arial"/>
              <a:cs typeface="Arial"/>
              <a:sym typeface="Arial"/>
            </a:endParaRPr>
          </a:p>
          <a:p>
            <a:pPr indent="-342900" lvl="1" marL="914400" rtl="0" algn="l">
              <a:spcBef>
                <a:spcPts val="0"/>
              </a:spcBef>
              <a:spcAft>
                <a:spcPts val="0"/>
              </a:spcAft>
              <a:buClr>
                <a:srgbClr val="2D3B45"/>
              </a:buClr>
              <a:buSzPts val="1800"/>
              <a:buFont typeface="Arial"/>
              <a:buChar char="○"/>
            </a:pPr>
            <a:r>
              <a:rPr lang="en" sz="1800">
                <a:solidFill>
                  <a:srgbClr val="2D3B45"/>
                </a:solidFill>
                <a:highlight>
                  <a:srgbClr val="FFFFFF"/>
                </a:highlight>
                <a:latin typeface="Arial"/>
                <a:ea typeface="Arial"/>
                <a:cs typeface="Arial"/>
                <a:sym typeface="Arial"/>
              </a:rPr>
              <a:t>Will, potentially, provide more precise results for the current worth of the properties.</a:t>
            </a:r>
            <a:endParaRPr sz="1800">
              <a:solidFill>
                <a:srgbClr val="2D3B45"/>
              </a:solidFill>
              <a:highlight>
                <a:srgbClr val="FFFFFF"/>
              </a:highlight>
              <a:latin typeface="Arial"/>
              <a:ea typeface="Arial"/>
              <a:cs typeface="Arial"/>
              <a:sym typeface="Arial"/>
            </a:endParaRPr>
          </a:p>
          <a:p>
            <a:pPr indent="-342900" lvl="0" marL="457200" rtl="0" algn="l">
              <a:spcBef>
                <a:spcPts val="0"/>
              </a:spcBef>
              <a:spcAft>
                <a:spcPts val="0"/>
              </a:spcAft>
              <a:buClr>
                <a:srgbClr val="2D3B45"/>
              </a:buClr>
              <a:buSzPts val="1800"/>
              <a:buFont typeface="Arial"/>
              <a:buChar char="●"/>
            </a:pPr>
            <a:r>
              <a:rPr lang="en">
                <a:solidFill>
                  <a:srgbClr val="2D3B45"/>
                </a:solidFill>
                <a:highlight>
                  <a:srgbClr val="FFFFFF"/>
                </a:highlight>
                <a:latin typeface="Arial"/>
                <a:ea typeface="Arial"/>
                <a:cs typeface="Arial"/>
                <a:sym typeface="Arial"/>
              </a:rPr>
              <a:t>Calculating the current worth of the properties:</a:t>
            </a:r>
            <a:endParaRPr>
              <a:solidFill>
                <a:srgbClr val="2D3B45"/>
              </a:solidFill>
              <a:highlight>
                <a:srgbClr val="FFFFFF"/>
              </a:highlight>
              <a:latin typeface="Arial"/>
              <a:ea typeface="Arial"/>
              <a:cs typeface="Arial"/>
              <a:sym typeface="Arial"/>
            </a:endParaRPr>
          </a:p>
          <a:p>
            <a:pPr indent="-342900" lvl="1" marL="914400" rtl="0" algn="l">
              <a:spcBef>
                <a:spcPts val="0"/>
              </a:spcBef>
              <a:spcAft>
                <a:spcPts val="0"/>
              </a:spcAft>
              <a:buClr>
                <a:srgbClr val="2D3B45"/>
              </a:buClr>
              <a:buSzPts val="1800"/>
              <a:buFont typeface="Arial"/>
              <a:buChar char="○"/>
            </a:pPr>
            <a:r>
              <a:rPr lang="en" sz="1800">
                <a:solidFill>
                  <a:srgbClr val="2D3B45"/>
                </a:solidFill>
                <a:highlight>
                  <a:srgbClr val="FFFFFF"/>
                </a:highlight>
                <a:latin typeface="Arial"/>
                <a:ea typeface="Arial"/>
                <a:cs typeface="Arial"/>
                <a:sym typeface="Arial"/>
              </a:rPr>
              <a:t>Property depreciation</a:t>
            </a:r>
            <a:endParaRPr sz="1800">
              <a:solidFill>
                <a:srgbClr val="2D3B45"/>
              </a:solidFill>
              <a:highlight>
                <a:srgbClr val="FFFFFF"/>
              </a:highlight>
              <a:latin typeface="Arial"/>
              <a:ea typeface="Arial"/>
              <a:cs typeface="Arial"/>
              <a:sym typeface="Arial"/>
            </a:endParaRPr>
          </a:p>
          <a:p>
            <a:pPr indent="-342900" lvl="1" marL="914400" rtl="0" algn="l">
              <a:spcBef>
                <a:spcPts val="0"/>
              </a:spcBef>
              <a:spcAft>
                <a:spcPts val="0"/>
              </a:spcAft>
              <a:buClr>
                <a:srgbClr val="2D3B45"/>
              </a:buClr>
              <a:buSzPts val="1800"/>
              <a:buFont typeface="Arial"/>
              <a:buChar char="○"/>
            </a:pPr>
            <a:r>
              <a:rPr lang="en" sz="1800">
                <a:solidFill>
                  <a:srgbClr val="2D3B45"/>
                </a:solidFill>
                <a:highlight>
                  <a:srgbClr val="FFFFFF"/>
                </a:highlight>
                <a:latin typeface="Arial"/>
                <a:ea typeface="Arial"/>
                <a:cs typeface="Arial"/>
                <a:sym typeface="Arial"/>
              </a:rPr>
              <a:t>Inflation</a:t>
            </a:r>
            <a:endParaRPr sz="1800">
              <a:solidFill>
                <a:srgbClr val="2D3B45"/>
              </a:solidFill>
              <a:highlight>
                <a:srgbClr val="FFFFFF"/>
              </a:highlight>
              <a:latin typeface="Arial"/>
              <a:ea typeface="Arial"/>
              <a:cs typeface="Arial"/>
              <a:sym typeface="Arial"/>
            </a:endParaRPr>
          </a:p>
          <a:p>
            <a:pPr indent="-342900" lvl="0" marL="457200" rtl="0" algn="l">
              <a:spcBef>
                <a:spcPts val="0"/>
              </a:spcBef>
              <a:spcAft>
                <a:spcPts val="0"/>
              </a:spcAft>
              <a:buClr>
                <a:srgbClr val="2D3B45"/>
              </a:buClr>
              <a:buSzPts val="1800"/>
              <a:buFont typeface="Arial"/>
              <a:buChar char="●"/>
            </a:pPr>
            <a:r>
              <a:rPr lang="en">
                <a:solidFill>
                  <a:srgbClr val="2D3B45"/>
                </a:solidFill>
                <a:highlight>
                  <a:srgbClr val="FFFFFF"/>
                </a:highlight>
                <a:latin typeface="Arial"/>
                <a:ea typeface="Arial"/>
                <a:cs typeface="Arial"/>
                <a:sym typeface="Arial"/>
              </a:rPr>
              <a:t>Combine all the information and data we had and discovered to write a jupyter notebook telling the audience about Asheville’s urban renewal and the its effect on generational wealth</a:t>
            </a:r>
            <a:endParaRPr sz="1800">
              <a:solidFill>
                <a:srgbClr val="2D3B45"/>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D3B45"/>
                </a:solidFill>
                <a:highlight>
                  <a:srgbClr val="FFFFFF"/>
                </a:highlight>
                <a:latin typeface="Arial"/>
                <a:ea typeface="Arial"/>
                <a:cs typeface="Arial"/>
                <a:sym typeface="Arial"/>
              </a:rPr>
              <a:t>Potential Outcomes of Our Project? </a:t>
            </a:r>
            <a:endParaRPr sz="2400"/>
          </a:p>
        </p:txBody>
      </p:sp>
      <p:sp>
        <p:nvSpPr>
          <p:cNvPr id="140" name="Google Shape;140;p23"/>
          <p:cNvSpPr txBox="1"/>
          <p:nvPr>
            <p:ph idx="1" type="body"/>
          </p:nvPr>
        </p:nvSpPr>
        <p:spPr>
          <a:xfrm>
            <a:off x="311700" y="12384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A </a:t>
            </a:r>
            <a:r>
              <a:rPr lang="en">
                <a:solidFill>
                  <a:schemeClr val="dk1"/>
                </a:solidFill>
                <a:highlight>
                  <a:schemeClr val="lt1"/>
                </a:highlight>
                <a:latin typeface="Arial"/>
                <a:ea typeface="Arial"/>
                <a:cs typeface="Arial"/>
                <a:sym typeface="Arial"/>
              </a:rPr>
              <a:t>jupyter</a:t>
            </a:r>
            <a:r>
              <a:rPr lang="en">
                <a:solidFill>
                  <a:schemeClr val="dk1"/>
                </a:solidFill>
                <a:latin typeface="Arial"/>
                <a:ea typeface="Arial"/>
                <a:cs typeface="Arial"/>
                <a:sym typeface="Arial"/>
              </a:rPr>
              <a:t> notebook that illustrate the financial loss of Asheville residents in terms of property value inflation in the past 50 years with storytelling</a:t>
            </a: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Embedded bar charts and scatter plots ---  bar charts for </a:t>
            </a:r>
            <a:r>
              <a:rPr lang="en">
                <a:solidFill>
                  <a:schemeClr val="dk1"/>
                </a:solidFill>
                <a:latin typeface="Arial"/>
                <a:ea typeface="Arial"/>
                <a:cs typeface="Arial"/>
                <a:sym typeface="Arial"/>
              </a:rPr>
              <a:t>highlighting</a:t>
            </a:r>
            <a:r>
              <a:rPr lang="en">
                <a:solidFill>
                  <a:schemeClr val="dk1"/>
                </a:solidFill>
                <a:latin typeface="Arial"/>
                <a:ea typeface="Arial"/>
                <a:cs typeface="Arial"/>
                <a:sym typeface="Arial"/>
              </a:rPr>
              <a:t> the value differences and scatter plots for the trend of </a:t>
            </a:r>
            <a:r>
              <a:rPr lang="en">
                <a:solidFill>
                  <a:schemeClr val="dk1"/>
                </a:solidFill>
                <a:latin typeface="Arial"/>
                <a:ea typeface="Arial"/>
                <a:cs typeface="Arial"/>
                <a:sym typeface="Arial"/>
              </a:rPr>
              <a:t>properties’ value inflation visualization</a:t>
            </a: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A calculator to measure the formal Asheville  properties’ value nowadays </a:t>
            </a: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Raising the awareness of the </a:t>
            </a:r>
            <a:r>
              <a:rPr lang="en">
                <a:solidFill>
                  <a:schemeClr val="dk1"/>
                </a:solidFill>
                <a:latin typeface="Arial"/>
                <a:ea typeface="Arial"/>
                <a:cs typeface="Arial"/>
                <a:sym typeface="Arial"/>
              </a:rPr>
              <a:t>negative</a:t>
            </a:r>
            <a:r>
              <a:rPr lang="en">
                <a:solidFill>
                  <a:schemeClr val="dk1"/>
                </a:solidFill>
                <a:latin typeface="Arial"/>
                <a:ea typeface="Arial"/>
                <a:cs typeface="Arial"/>
                <a:sym typeface="Arial"/>
              </a:rPr>
              <a:t> impact caused by Asheville Urban Renewal  and pushing accountability investigation, thereby promoting legislation to make reparation </a:t>
            </a:r>
            <a:r>
              <a:rPr lang="en">
                <a:solidFill>
                  <a:schemeClr val="dk1"/>
                </a:solidFill>
                <a:latin typeface="Arial"/>
                <a:ea typeface="Arial"/>
                <a:cs typeface="Arial"/>
                <a:sym typeface="Arial"/>
              </a:rPr>
              <a:t>available</a:t>
            </a:r>
            <a:r>
              <a:rPr lang="en">
                <a:solidFill>
                  <a:schemeClr val="dk1"/>
                </a:solidFill>
                <a:latin typeface="Arial"/>
                <a:ea typeface="Arial"/>
                <a:cs typeface="Arial"/>
                <a:sym typeface="Arial"/>
              </a:rPr>
              <a:t> to Asheville residents.  </a:t>
            </a:r>
            <a:endParaRPr>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2D3B45"/>
                </a:solidFill>
                <a:highlight>
                  <a:srgbClr val="FFFFFF"/>
                </a:highlight>
              </a:rPr>
              <a:t>What is the Main Goal of your Project</a:t>
            </a:r>
            <a:endParaRPr b="1" sz="2400"/>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will be focusing on the urban </a:t>
            </a:r>
            <a:r>
              <a:rPr lang="en"/>
              <a:t>renewal</a:t>
            </a:r>
            <a:r>
              <a:rPr lang="en"/>
              <a:t> of Asheville that </a:t>
            </a:r>
            <a:r>
              <a:rPr lang="en"/>
              <a:t>occurred during the 60’s. More specifically, the reparations that still need to be paid to the affected families.</a:t>
            </a:r>
            <a:endParaRPr/>
          </a:p>
          <a:p>
            <a:pPr indent="0" lvl="0" marL="0" rtl="0" algn="l">
              <a:spcBef>
                <a:spcPts val="1200"/>
              </a:spcBef>
              <a:spcAft>
                <a:spcPts val="0"/>
              </a:spcAft>
              <a:buNone/>
            </a:pPr>
            <a:r>
              <a:rPr lang="en"/>
              <a:t>The main goal of our project is to account for the inflation in property value over the last 50 years so that if/when </a:t>
            </a:r>
            <a:r>
              <a:rPr lang="en"/>
              <a:t>reparations</a:t>
            </a:r>
            <a:r>
              <a:rPr lang="en"/>
              <a:t> are being paid it would be for the amount that the properties would be worth today. </a:t>
            </a:r>
            <a:endParaRPr/>
          </a:p>
          <a:p>
            <a:pPr indent="0" lvl="0" marL="0" rtl="0" algn="l">
              <a:spcBef>
                <a:spcPts val="1200"/>
              </a:spcBef>
              <a:spcAft>
                <a:spcPts val="1200"/>
              </a:spcAft>
              <a:buNone/>
            </a:pPr>
            <a:r>
              <a:rPr lang="en"/>
              <a:t>These values will also highlight just how much was taken from these families back then. Owning property is a way for families to maintain and pass down wealth.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2D3B45"/>
                </a:solidFill>
                <a:highlight>
                  <a:srgbClr val="FFFFFF"/>
                </a:highlight>
                <a:latin typeface="Arial"/>
                <a:ea typeface="Arial"/>
                <a:cs typeface="Arial"/>
                <a:sym typeface="Arial"/>
              </a:rPr>
              <a:t>Who is the Target Audience</a:t>
            </a:r>
            <a:endParaRPr sz="2400"/>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former resident who lost his house (who doesn’t know what happened)</a:t>
            </a:r>
            <a:endParaRPr/>
          </a:p>
          <a:p>
            <a:pPr indent="-342900" lvl="0" marL="457200" rtl="0" algn="l">
              <a:spcBef>
                <a:spcPts val="0"/>
              </a:spcBef>
              <a:spcAft>
                <a:spcPts val="0"/>
              </a:spcAft>
              <a:buSzPts val="1800"/>
              <a:buChar char="-"/>
            </a:pPr>
            <a:r>
              <a:rPr lang="en"/>
              <a:t>Legal heir of a former owner of a parcel that was acquired because of the owner’s death (who is not aware of what happened)</a:t>
            </a:r>
            <a:endParaRPr/>
          </a:p>
          <a:p>
            <a:pPr indent="-342900" lvl="0" marL="457200" rtl="0" algn="l">
              <a:spcBef>
                <a:spcPts val="0"/>
              </a:spcBef>
              <a:spcAft>
                <a:spcPts val="0"/>
              </a:spcAft>
              <a:buSzPts val="1800"/>
              <a:buChar char="-"/>
            </a:pPr>
            <a:r>
              <a:rPr lang="en"/>
              <a:t>Citizens of A</a:t>
            </a:r>
            <a:r>
              <a:rPr lang="en"/>
              <a:t>sheville</a:t>
            </a:r>
            <a:endParaRPr/>
          </a:p>
          <a:p>
            <a:pPr indent="-342900" lvl="0" marL="457200" rtl="0" algn="l">
              <a:spcBef>
                <a:spcPts val="0"/>
              </a:spcBef>
              <a:spcAft>
                <a:spcPts val="0"/>
              </a:spcAft>
              <a:buSzPts val="1800"/>
              <a:buChar char="-"/>
            </a:pPr>
            <a:r>
              <a:rPr lang="en"/>
              <a:t>Reparation</a:t>
            </a:r>
            <a:r>
              <a:rPr lang="en"/>
              <a:t> </a:t>
            </a:r>
            <a:r>
              <a:rPr lang="en"/>
              <a:t>committees (HACA)</a:t>
            </a:r>
            <a:endParaRPr/>
          </a:p>
          <a:p>
            <a:pPr indent="-342900" lvl="0" marL="457200" rtl="0" algn="l">
              <a:spcBef>
                <a:spcPts val="0"/>
              </a:spcBef>
              <a:spcAft>
                <a:spcPts val="0"/>
              </a:spcAft>
              <a:buSzPts val="1800"/>
              <a:buChar char="-"/>
            </a:pPr>
            <a:r>
              <a:rPr lang="en"/>
              <a:t>Researchers who are interested in the measuring the loss of wealth in Asheville</a:t>
            </a:r>
            <a:endParaRPr/>
          </a:p>
          <a:p>
            <a:pPr indent="-342900" lvl="0" marL="457200" rtl="0" algn="l">
              <a:spcBef>
                <a:spcPts val="0"/>
              </a:spcBef>
              <a:spcAft>
                <a:spcPts val="0"/>
              </a:spcAft>
              <a:buSzPts val="1800"/>
              <a:buChar char="-"/>
            </a:pPr>
            <a:r>
              <a:rPr lang="en"/>
              <a:t>Urban construction department</a:t>
            </a:r>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2D3B45"/>
                </a:solidFill>
                <a:highlight>
                  <a:srgbClr val="FFFFFF"/>
                </a:highlight>
                <a:latin typeface="Arial"/>
                <a:ea typeface="Arial"/>
                <a:cs typeface="Arial"/>
                <a:sym typeface="Arial"/>
              </a:rPr>
              <a:t>Information to Use</a:t>
            </a:r>
            <a:endParaRPr sz="2400"/>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D3B45"/>
              </a:buClr>
              <a:buSzPts val="1800"/>
              <a:buFont typeface="Arial"/>
              <a:buChar char="●"/>
            </a:pPr>
            <a:r>
              <a:rPr lang="en">
                <a:solidFill>
                  <a:srgbClr val="2D3B45"/>
                </a:solidFill>
                <a:highlight>
                  <a:srgbClr val="FFFFFF"/>
                </a:highlight>
                <a:latin typeface="Arial"/>
                <a:ea typeface="Arial"/>
                <a:cs typeface="Arial"/>
                <a:sym typeface="Arial"/>
              </a:rPr>
              <a:t>Use QGIS (software) to view and modify the layers of Asheville’s map to check the change in property area</a:t>
            </a:r>
            <a:endParaRPr>
              <a:solidFill>
                <a:srgbClr val="2D3B45"/>
              </a:solidFill>
              <a:highlight>
                <a:srgbClr val="FFFFFF"/>
              </a:highlight>
              <a:latin typeface="Arial"/>
              <a:ea typeface="Arial"/>
              <a:cs typeface="Arial"/>
              <a:sym typeface="Arial"/>
            </a:endParaRPr>
          </a:p>
        </p:txBody>
      </p:sp>
      <p:pic>
        <p:nvPicPr>
          <p:cNvPr id="79" name="Google Shape;79;p16"/>
          <p:cNvPicPr preferRelativeResize="0"/>
          <p:nvPr/>
        </p:nvPicPr>
        <p:blipFill rotWithShape="1">
          <a:blip r:embed="rId3">
            <a:alphaModFix/>
          </a:blip>
          <a:srcRect b="0" l="0" r="11229" t="0"/>
          <a:stretch/>
        </p:blipFill>
        <p:spPr>
          <a:xfrm>
            <a:off x="2236269" y="1982725"/>
            <a:ext cx="3695407" cy="3007149"/>
          </a:xfrm>
          <a:prstGeom prst="rect">
            <a:avLst/>
          </a:prstGeom>
          <a:noFill/>
          <a:ln>
            <a:noFill/>
          </a:ln>
        </p:spPr>
      </p:pic>
      <p:pic>
        <p:nvPicPr>
          <p:cNvPr id="80" name="Google Shape;80;p16"/>
          <p:cNvPicPr preferRelativeResize="0"/>
          <p:nvPr/>
        </p:nvPicPr>
        <p:blipFill rotWithShape="1">
          <a:blip r:embed="rId4">
            <a:alphaModFix/>
          </a:blip>
          <a:srcRect b="0" l="12395" r="11180" t="0"/>
          <a:stretch/>
        </p:blipFill>
        <p:spPr>
          <a:xfrm>
            <a:off x="6026450" y="1982725"/>
            <a:ext cx="3110649" cy="3007150"/>
          </a:xfrm>
          <a:prstGeom prst="rect">
            <a:avLst/>
          </a:prstGeom>
          <a:noFill/>
          <a:ln>
            <a:noFill/>
          </a:ln>
        </p:spPr>
      </p:pic>
      <p:pic>
        <p:nvPicPr>
          <p:cNvPr id="81" name="Google Shape;81;p16"/>
          <p:cNvPicPr preferRelativeResize="0"/>
          <p:nvPr/>
        </p:nvPicPr>
        <p:blipFill rotWithShape="1">
          <a:blip r:embed="rId5">
            <a:alphaModFix/>
          </a:blip>
          <a:srcRect b="3500" l="30615" r="14439" t="9209"/>
          <a:stretch/>
        </p:blipFill>
        <p:spPr>
          <a:xfrm>
            <a:off x="63950" y="2397450"/>
            <a:ext cx="2096125" cy="2392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400">
                <a:solidFill>
                  <a:srgbClr val="2D3B45"/>
                </a:solidFill>
                <a:highlight>
                  <a:schemeClr val="lt1"/>
                </a:highlight>
                <a:latin typeface="Arial"/>
                <a:ea typeface="Arial"/>
                <a:cs typeface="Arial"/>
                <a:sym typeface="Arial"/>
              </a:rPr>
              <a:t>Information to Use</a:t>
            </a:r>
            <a:endParaRPr sz="2400"/>
          </a:p>
          <a:p>
            <a:pPr indent="0" lvl="0" marL="0" rtl="0" algn="l">
              <a:spcBef>
                <a:spcPts val="0"/>
              </a:spcBef>
              <a:spcAft>
                <a:spcPts val="0"/>
              </a:spcAft>
              <a:buNone/>
            </a:pPr>
            <a:r>
              <a:t/>
            </a:r>
            <a:endParaRPr b="1" sz="2400">
              <a:solidFill>
                <a:srgbClr val="2D3B45"/>
              </a:solidFill>
              <a:highlight>
                <a:srgbClr val="FFFFFF"/>
              </a:highlight>
              <a:latin typeface="Arial"/>
              <a:ea typeface="Arial"/>
              <a:cs typeface="Arial"/>
              <a:sym typeface="Arial"/>
            </a:endParaRPr>
          </a:p>
        </p:txBody>
      </p:sp>
      <p:sp>
        <p:nvSpPr>
          <p:cNvPr id="87" name="Google Shape;87;p17"/>
          <p:cNvSpPr txBox="1"/>
          <p:nvPr>
            <p:ph idx="1" type="body"/>
          </p:nvPr>
        </p:nvSpPr>
        <p:spPr>
          <a:xfrm>
            <a:off x="311700" y="1152475"/>
            <a:ext cx="37947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2D3B45"/>
              </a:buClr>
              <a:buSzPts val="1800"/>
              <a:buFont typeface="Arial"/>
              <a:buChar char="●"/>
            </a:pPr>
            <a:r>
              <a:rPr lang="en">
                <a:solidFill>
                  <a:srgbClr val="2D3B45"/>
                </a:solidFill>
                <a:highlight>
                  <a:srgbClr val="FFFFFF"/>
                </a:highlight>
                <a:latin typeface="Arial"/>
                <a:ea typeface="Arial"/>
                <a:cs typeface="Arial"/>
                <a:sym typeface="Arial"/>
              </a:rPr>
              <a:t>Start with a single block of properties</a:t>
            </a:r>
            <a:endParaRPr>
              <a:solidFill>
                <a:srgbClr val="2D3B45"/>
              </a:solidFill>
              <a:highlight>
                <a:srgbClr val="FFFFFF"/>
              </a:highlight>
              <a:latin typeface="Arial"/>
              <a:ea typeface="Arial"/>
              <a:cs typeface="Arial"/>
              <a:sym typeface="Arial"/>
            </a:endParaRPr>
          </a:p>
          <a:p>
            <a:pPr indent="-317500" lvl="1" marL="914400" rtl="0" algn="l">
              <a:lnSpc>
                <a:spcPct val="100000"/>
              </a:lnSpc>
              <a:spcBef>
                <a:spcPts val="0"/>
              </a:spcBef>
              <a:spcAft>
                <a:spcPts val="0"/>
              </a:spcAft>
              <a:buClr>
                <a:srgbClr val="2D3B45"/>
              </a:buClr>
              <a:buSzPts val="1400"/>
              <a:buFont typeface="Arial"/>
              <a:buChar char="○"/>
            </a:pPr>
            <a:r>
              <a:rPr lang="en">
                <a:solidFill>
                  <a:srgbClr val="2D3B45"/>
                </a:solidFill>
                <a:highlight>
                  <a:srgbClr val="FFFFFF"/>
                </a:highlight>
                <a:latin typeface="Arial"/>
                <a:ea typeface="Arial"/>
                <a:cs typeface="Arial"/>
                <a:sym typeface="Arial"/>
              </a:rPr>
              <a:t>Block 4</a:t>
            </a:r>
            <a:endParaRPr>
              <a:solidFill>
                <a:srgbClr val="2D3B45"/>
              </a:solidFill>
              <a:highlight>
                <a:srgbClr val="FFFFFF"/>
              </a:highlight>
              <a:latin typeface="Arial"/>
              <a:ea typeface="Arial"/>
              <a:cs typeface="Arial"/>
              <a:sym typeface="Arial"/>
            </a:endParaRPr>
          </a:p>
        </p:txBody>
      </p:sp>
      <p:pic>
        <p:nvPicPr>
          <p:cNvPr id="88" name="Google Shape;88;p17"/>
          <p:cNvPicPr preferRelativeResize="0"/>
          <p:nvPr/>
        </p:nvPicPr>
        <p:blipFill>
          <a:blip r:embed="rId3">
            <a:alphaModFix/>
          </a:blip>
          <a:stretch>
            <a:fillRect/>
          </a:stretch>
        </p:blipFill>
        <p:spPr>
          <a:xfrm>
            <a:off x="4179675" y="1076275"/>
            <a:ext cx="4430925" cy="3929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400">
                <a:solidFill>
                  <a:srgbClr val="2D3B45"/>
                </a:solidFill>
                <a:highlight>
                  <a:schemeClr val="lt1"/>
                </a:highlight>
                <a:latin typeface="Arial"/>
                <a:ea typeface="Arial"/>
                <a:cs typeface="Arial"/>
                <a:sym typeface="Arial"/>
              </a:rPr>
              <a:t>Information to Use</a:t>
            </a:r>
            <a:endParaRPr sz="2400"/>
          </a:p>
          <a:p>
            <a:pPr indent="0" lvl="0" marL="0" rtl="0" algn="l">
              <a:spcBef>
                <a:spcPts val="0"/>
              </a:spcBef>
              <a:spcAft>
                <a:spcPts val="0"/>
              </a:spcAft>
              <a:buNone/>
            </a:pPr>
            <a:r>
              <a:t/>
            </a:r>
            <a:endParaRPr b="1" sz="2400">
              <a:solidFill>
                <a:srgbClr val="2D3B45"/>
              </a:solidFill>
              <a:highlight>
                <a:srgbClr val="FFFFFF"/>
              </a:highlight>
              <a:latin typeface="Arial"/>
              <a:ea typeface="Arial"/>
              <a:cs typeface="Arial"/>
              <a:sym typeface="Arial"/>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D3B45"/>
              </a:buClr>
              <a:buSzPts val="1800"/>
              <a:buFont typeface="Arial"/>
              <a:buChar char="●"/>
            </a:pPr>
            <a:r>
              <a:rPr lang="en">
                <a:solidFill>
                  <a:srgbClr val="2D3B45"/>
                </a:solidFill>
                <a:highlight>
                  <a:schemeClr val="lt1"/>
                </a:highlight>
                <a:latin typeface="Arial"/>
                <a:ea typeface="Arial"/>
                <a:cs typeface="Arial"/>
                <a:sym typeface="Arial"/>
              </a:rPr>
              <a:t>Use dataset values</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342900" lvl="0" marL="457200" rtl="0" algn="l">
              <a:spcBef>
                <a:spcPts val="0"/>
              </a:spcBef>
              <a:spcAft>
                <a:spcPts val="0"/>
              </a:spcAft>
              <a:buClr>
                <a:srgbClr val="2D3B45"/>
              </a:buClr>
              <a:buSzPts val="1800"/>
              <a:buFont typeface="Arial"/>
              <a:buChar char="●"/>
            </a:pPr>
            <a:r>
              <a:rPr lang="en">
                <a:solidFill>
                  <a:srgbClr val="2D3B45"/>
                </a:solidFill>
                <a:highlight>
                  <a:srgbClr val="FFFFFF"/>
                </a:highlight>
                <a:latin typeface="Arial"/>
                <a:ea typeface="Arial"/>
                <a:cs typeface="Arial"/>
                <a:sym typeface="Arial"/>
              </a:rPr>
              <a:t>Start with using the existing calculator on </a:t>
            </a:r>
            <a:r>
              <a:rPr lang="en" u="sng">
                <a:solidFill>
                  <a:schemeClr val="accent5"/>
                </a:solidFill>
                <a:highlight>
                  <a:srgbClr val="FFFFFF"/>
                </a:highlight>
                <a:latin typeface="Arial"/>
                <a:ea typeface="Arial"/>
                <a:cs typeface="Arial"/>
                <a:sym typeface="Arial"/>
                <a:hlinkClick r:id="rId3">
                  <a:extLst>
                    <a:ext uri="{A12FA001-AC4F-418D-AE19-62706E023703}">
                      <ahyp:hlinkClr val="tx"/>
                    </a:ext>
                  </a:extLst>
                </a:hlinkClick>
              </a:rPr>
              <a:t>https://measuringworth.com/</a:t>
            </a:r>
            <a:endParaRPr u="sng">
              <a:solidFill>
                <a:schemeClr val="accent5"/>
              </a:solidFill>
              <a:highlight>
                <a:srgbClr val="FFFFFF"/>
              </a:highlight>
              <a:latin typeface="Arial"/>
              <a:ea typeface="Arial"/>
              <a:cs typeface="Arial"/>
              <a:sym typeface="Arial"/>
              <a:hlinkClick r:id="rId4">
                <a:extLst>
                  <a:ext uri="{A12FA001-AC4F-418D-AE19-62706E023703}">
                    <ahyp:hlinkClr val="tx"/>
                  </a:ext>
                </a:extLst>
              </a:hlinkClick>
            </a:endParaRPr>
          </a:p>
          <a:p>
            <a:pPr indent="-342900" lvl="1" marL="914400" rtl="0" algn="l">
              <a:spcBef>
                <a:spcPts val="0"/>
              </a:spcBef>
              <a:spcAft>
                <a:spcPts val="0"/>
              </a:spcAft>
              <a:buClr>
                <a:srgbClr val="2D3B45"/>
              </a:buClr>
              <a:buSzPts val="1800"/>
              <a:buFont typeface="Arial"/>
              <a:buChar char="○"/>
            </a:pPr>
            <a:r>
              <a:rPr lang="en" sz="1800">
                <a:solidFill>
                  <a:srgbClr val="2D3B45"/>
                </a:solidFill>
                <a:highlight>
                  <a:srgbClr val="FFFFFF"/>
                </a:highlight>
                <a:latin typeface="Arial"/>
                <a:ea typeface="Arial"/>
                <a:cs typeface="Arial"/>
                <a:sym typeface="Arial"/>
              </a:rPr>
              <a:t>Will provide an expected value for each property’s current worth in today’s dollar for the initial analysis of the events</a:t>
            </a:r>
            <a:endParaRPr sz="1800">
              <a:solidFill>
                <a:srgbClr val="2D3B45"/>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2D3B45"/>
              </a:solidFill>
              <a:highlight>
                <a:srgbClr val="FFFFFF"/>
              </a:highlight>
              <a:latin typeface="Arial"/>
              <a:ea typeface="Arial"/>
              <a:cs typeface="Arial"/>
              <a:sym typeface="Arial"/>
            </a:endParaRPr>
          </a:p>
        </p:txBody>
      </p:sp>
      <p:pic>
        <p:nvPicPr>
          <p:cNvPr id="95" name="Google Shape;95;p18"/>
          <p:cNvPicPr preferRelativeResize="0"/>
          <p:nvPr/>
        </p:nvPicPr>
        <p:blipFill>
          <a:blip r:embed="rId5">
            <a:alphaModFix/>
          </a:blip>
          <a:stretch>
            <a:fillRect/>
          </a:stretch>
        </p:blipFill>
        <p:spPr>
          <a:xfrm>
            <a:off x="3257550" y="1325213"/>
            <a:ext cx="2058425" cy="234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 name="Google Shape;102;p19"/>
          <p:cNvPicPr preferRelativeResize="0"/>
          <p:nvPr/>
        </p:nvPicPr>
        <p:blipFill rotWithShape="1">
          <a:blip r:embed="rId3">
            <a:alphaModFix/>
          </a:blip>
          <a:srcRect b="7468" l="4670" r="6027" t="9267"/>
          <a:stretch/>
        </p:blipFill>
        <p:spPr>
          <a:xfrm>
            <a:off x="0" y="152400"/>
            <a:ext cx="9144000" cy="4795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 name="Google Shape;109;p20"/>
          <p:cNvPicPr preferRelativeResize="0"/>
          <p:nvPr/>
        </p:nvPicPr>
        <p:blipFill rotWithShape="1">
          <a:blip r:embed="rId3">
            <a:alphaModFix/>
          </a:blip>
          <a:srcRect b="5580" l="4613" r="5972" t="12472"/>
          <a:stretch/>
        </p:blipFill>
        <p:spPr>
          <a:xfrm>
            <a:off x="0" y="200617"/>
            <a:ext cx="9144000" cy="47140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400">
                <a:solidFill>
                  <a:srgbClr val="2D3B45"/>
                </a:solidFill>
                <a:highlight>
                  <a:schemeClr val="lt1"/>
                </a:highlight>
                <a:latin typeface="Arial"/>
                <a:ea typeface="Arial"/>
                <a:cs typeface="Arial"/>
                <a:sym typeface="Arial"/>
              </a:rPr>
              <a:t>Information to Use</a:t>
            </a:r>
            <a:endParaRPr sz="2400"/>
          </a:p>
          <a:p>
            <a:pPr indent="0" lvl="0" marL="0" rtl="0" algn="l">
              <a:spcBef>
                <a:spcPts val="0"/>
              </a:spcBef>
              <a:spcAft>
                <a:spcPts val="0"/>
              </a:spcAft>
              <a:buNone/>
            </a:pPr>
            <a:r>
              <a:t/>
            </a:r>
            <a:endParaRPr b="1" sz="2400">
              <a:solidFill>
                <a:srgbClr val="2D3B45"/>
              </a:solidFill>
              <a:highlight>
                <a:srgbClr val="FFFFFF"/>
              </a:highlight>
              <a:latin typeface="Arial"/>
              <a:ea typeface="Arial"/>
              <a:cs typeface="Arial"/>
              <a:sym typeface="Arial"/>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D3B45"/>
              </a:buClr>
              <a:buSzPts val="1800"/>
              <a:buFont typeface="Arial"/>
              <a:buChar char="●"/>
            </a:pPr>
            <a:r>
              <a:rPr lang="en">
                <a:solidFill>
                  <a:srgbClr val="2D3B45"/>
                </a:solidFill>
                <a:highlight>
                  <a:srgbClr val="FFFFFF"/>
                </a:highlight>
                <a:latin typeface="Arial"/>
                <a:ea typeface="Arial"/>
                <a:cs typeface="Arial"/>
                <a:sym typeface="Arial"/>
              </a:rPr>
              <a:t>The </a:t>
            </a:r>
            <a:r>
              <a:rPr lang="en">
                <a:solidFill>
                  <a:srgbClr val="2D3B45"/>
                </a:solidFill>
                <a:highlight>
                  <a:srgbClr val="FFFFFF"/>
                </a:highlight>
                <a:latin typeface="Arial"/>
                <a:ea typeface="Arial"/>
                <a:cs typeface="Arial"/>
                <a:sym typeface="Arial"/>
              </a:rPr>
              <a:t>acquisition</a:t>
            </a:r>
            <a:r>
              <a:rPr lang="en">
                <a:solidFill>
                  <a:srgbClr val="2D3B45"/>
                </a:solidFill>
                <a:highlight>
                  <a:srgbClr val="FFFFFF"/>
                </a:highlight>
                <a:latin typeface="Arial"/>
                <a:ea typeface="Arial"/>
                <a:cs typeface="Arial"/>
                <a:sym typeface="Arial"/>
              </a:rPr>
              <a:t> collection, containing d</a:t>
            </a:r>
            <a:r>
              <a:rPr lang="en">
                <a:solidFill>
                  <a:srgbClr val="2D3B45"/>
                </a:solidFill>
                <a:highlight>
                  <a:srgbClr val="FFFFFF"/>
                </a:highlight>
                <a:latin typeface="Arial"/>
                <a:ea typeface="Arial"/>
                <a:cs typeface="Arial"/>
                <a:sym typeface="Arial"/>
              </a:rPr>
              <a:t>igitized</a:t>
            </a:r>
            <a:r>
              <a:rPr lang="en">
                <a:solidFill>
                  <a:srgbClr val="2D3B45"/>
                </a:solidFill>
                <a:highlight>
                  <a:srgbClr val="FFFFFF"/>
                </a:highlight>
                <a:latin typeface="Arial"/>
                <a:ea typeface="Arial"/>
                <a:cs typeface="Arial"/>
                <a:sym typeface="Arial"/>
              </a:rPr>
              <a:t> documents from the properties</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2D3B45"/>
              </a:solidFill>
              <a:highlight>
                <a:srgbClr val="FFFFFF"/>
              </a:highlight>
              <a:latin typeface="Arial"/>
              <a:ea typeface="Arial"/>
              <a:cs typeface="Arial"/>
              <a:sym typeface="Arial"/>
            </a:endParaRPr>
          </a:p>
          <a:p>
            <a:pPr indent="-342900" lvl="0" marL="457200" rtl="0" algn="l">
              <a:spcBef>
                <a:spcPts val="0"/>
              </a:spcBef>
              <a:spcAft>
                <a:spcPts val="0"/>
              </a:spcAft>
              <a:buClr>
                <a:srgbClr val="2D3B45"/>
              </a:buClr>
              <a:buSzPts val="1800"/>
              <a:buFont typeface="Arial"/>
              <a:buChar char="●"/>
            </a:pPr>
            <a:r>
              <a:rPr lang="en">
                <a:solidFill>
                  <a:srgbClr val="2D3B45"/>
                </a:solidFill>
                <a:highlight>
                  <a:srgbClr val="FFFFFF"/>
                </a:highlight>
                <a:latin typeface="Arial"/>
                <a:ea typeface="Arial"/>
                <a:cs typeface="Arial"/>
                <a:sym typeface="Arial"/>
              </a:rPr>
              <a:t>Register of Deeds from the Buncombe County website</a:t>
            </a:r>
            <a:endParaRPr>
              <a:solidFill>
                <a:srgbClr val="2D3B45"/>
              </a:solidFill>
              <a:highlight>
                <a:srgbClr val="FFFFFF"/>
              </a:highlight>
              <a:latin typeface="Arial"/>
              <a:ea typeface="Arial"/>
              <a:cs typeface="Arial"/>
              <a:sym typeface="Arial"/>
            </a:endParaRPr>
          </a:p>
          <a:p>
            <a:pPr indent="-317500" lvl="1" marL="914400" rtl="0" algn="l">
              <a:spcBef>
                <a:spcPts val="0"/>
              </a:spcBef>
              <a:spcAft>
                <a:spcPts val="0"/>
              </a:spcAft>
              <a:buClr>
                <a:srgbClr val="2D3B45"/>
              </a:buClr>
              <a:buSzPts val="1400"/>
              <a:buFont typeface="Arial"/>
              <a:buChar char="○"/>
            </a:pPr>
            <a:r>
              <a:rPr lang="en">
                <a:solidFill>
                  <a:srgbClr val="2D3B45"/>
                </a:solidFill>
                <a:highlight>
                  <a:srgbClr val="FFFFFF"/>
                </a:highlight>
                <a:latin typeface="Arial"/>
                <a:ea typeface="Arial"/>
                <a:cs typeface="Arial"/>
                <a:sym typeface="Arial"/>
              </a:rPr>
              <a:t>Retrieve more information on the properties</a:t>
            </a:r>
            <a:endParaRPr>
              <a:solidFill>
                <a:srgbClr val="2D3B45"/>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2D3B45"/>
              </a:solidFill>
              <a:highlight>
                <a:srgbClr val="FFFFFF"/>
              </a:highlight>
              <a:latin typeface="Arial"/>
              <a:ea typeface="Arial"/>
              <a:cs typeface="Arial"/>
              <a:sym typeface="Arial"/>
            </a:endParaRPr>
          </a:p>
        </p:txBody>
      </p:sp>
      <p:pic>
        <p:nvPicPr>
          <p:cNvPr id="116" name="Google Shape;116;p21"/>
          <p:cNvPicPr preferRelativeResize="0"/>
          <p:nvPr/>
        </p:nvPicPr>
        <p:blipFill>
          <a:blip r:embed="rId3">
            <a:alphaModFix/>
          </a:blip>
          <a:stretch>
            <a:fillRect/>
          </a:stretch>
        </p:blipFill>
        <p:spPr>
          <a:xfrm>
            <a:off x="693677" y="1621900"/>
            <a:ext cx="2179375" cy="1543974"/>
          </a:xfrm>
          <a:prstGeom prst="rect">
            <a:avLst/>
          </a:prstGeom>
          <a:noFill/>
          <a:ln>
            <a:noFill/>
          </a:ln>
        </p:spPr>
      </p:pic>
      <p:pic>
        <p:nvPicPr>
          <p:cNvPr id="117" name="Google Shape;117;p21"/>
          <p:cNvPicPr preferRelativeResize="0"/>
          <p:nvPr/>
        </p:nvPicPr>
        <p:blipFill>
          <a:blip r:embed="rId4">
            <a:alphaModFix/>
          </a:blip>
          <a:stretch>
            <a:fillRect/>
          </a:stretch>
        </p:blipFill>
        <p:spPr>
          <a:xfrm>
            <a:off x="2943124" y="1652550"/>
            <a:ext cx="2291607" cy="1482675"/>
          </a:xfrm>
          <a:prstGeom prst="rect">
            <a:avLst/>
          </a:prstGeom>
          <a:noFill/>
          <a:ln>
            <a:noFill/>
          </a:ln>
        </p:spPr>
      </p:pic>
      <p:pic>
        <p:nvPicPr>
          <p:cNvPr id="118" name="Google Shape;118;p21"/>
          <p:cNvPicPr preferRelativeResize="0"/>
          <p:nvPr/>
        </p:nvPicPr>
        <p:blipFill>
          <a:blip r:embed="rId5">
            <a:alphaModFix/>
          </a:blip>
          <a:stretch>
            <a:fillRect/>
          </a:stretch>
        </p:blipFill>
        <p:spPr>
          <a:xfrm>
            <a:off x="5304800" y="1652550"/>
            <a:ext cx="600762" cy="1482675"/>
          </a:xfrm>
          <a:prstGeom prst="rect">
            <a:avLst/>
          </a:prstGeom>
          <a:noFill/>
          <a:ln>
            <a:noFill/>
          </a:ln>
        </p:spPr>
      </p:pic>
      <p:pic>
        <p:nvPicPr>
          <p:cNvPr id="119" name="Google Shape;119;p21"/>
          <p:cNvPicPr preferRelativeResize="0"/>
          <p:nvPr/>
        </p:nvPicPr>
        <p:blipFill>
          <a:blip r:embed="rId6">
            <a:alphaModFix/>
          </a:blip>
          <a:stretch>
            <a:fillRect/>
          </a:stretch>
        </p:blipFill>
        <p:spPr>
          <a:xfrm>
            <a:off x="5975625" y="1621900"/>
            <a:ext cx="1882180" cy="1482675"/>
          </a:xfrm>
          <a:prstGeom prst="rect">
            <a:avLst/>
          </a:prstGeom>
          <a:noFill/>
          <a:ln>
            <a:noFill/>
          </a:ln>
        </p:spPr>
      </p:pic>
      <p:pic>
        <p:nvPicPr>
          <p:cNvPr id="120" name="Google Shape;120;p21"/>
          <p:cNvPicPr preferRelativeResize="0"/>
          <p:nvPr/>
        </p:nvPicPr>
        <p:blipFill>
          <a:blip r:embed="rId7">
            <a:alphaModFix/>
          </a:blip>
          <a:stretch>
            <a:fillRect/>
          </a:stretch>
        </p:blipFill>
        <p:spPr>
          <a:xfrm rot="-856239">
            <a:off x="577317" y="2628872"/>
            <a:ext cx="1712814" cy="1445981"/>
          </a:xfrm>
          <a:prstGeom prst="rect">
            <a:avLst/>
          </a:prstGeom>
          <a:noFill/>
          <a:ln>
            <a:noFill/>
          </a:ln>
        </p:spPr>
      </p:pic>
      <p:pic>
        <p:nvPicPr>
          <p:cNvPr id="121" name="Google Shape;121;p21"/>
          <p:cNvPicPr preferRelativeResize="0"/>
          <p:nvPr/>
        </p:nvPicPr>
        <p:blipFill>
          <a:blip r:embed="rId8">
            <a:alphaModFix/>
          </a:blip>
          <a:stretch>
            <a:fillRect/>
          </a:stretch>
        </p:blipFill>
        <p:spPr>
          <a:xfrm rot="-1849738">
            <a:off x="2078741" y="2576883"/>
            <a:ext cx="1311893" cy="1549981"/>
          </a:xfrm>
          <a:prstGeom prst="rect">
            <a:avLst/>
          </a:prstGeom>
          <a:noFill/>
          <a:ln>
            <a:noFill/>
          </a:ln>
        </p:spPr>
      </p:pic>
      <p:pic>
        <p:nvPicPr>
          <p:cNvPr id="122" name="Google Shape;122;p21"/>
          <p:cNvPicPr preferRelativeResize="0"/>
          <p:nvPr/>
        </p:nvPicPr>
        <p:blipFill>
          <a:blip r:embed="rId9">
            <a:alphaModFix/>
          </a:blip>
          <a:stretch>
            <a:fillRect/>
          </a:stretch>
        </p:blipFill>
        <p:spPr>
          <a:xfrm rot="-1266767">
            <a:off x="3203412" y="2589066"/>
            <a:ext cx="1339900" cy="1525592"/>
          </a:xfrm>
          <a:prstGeom prst="rect">
            <a:avLst/>
          </a:prstGeom>
          <a:noFill/>
          <a:ln>
            <a:noFill/>
          </a:ln>
        </p:spPr>
      </p:pic>
      <p:pic>
        <p:nvPicPr>
          <p:cNvPr id="123" name="Google Shape;123;p21"/>
          <p:cNvPicPr preferRelativeResize="0"/>
          <p:nvPr/>
        </p:nvPicPr>
        <p:blipFill>
          <a:blip r:embed="rId10">
            <a:alphaModFix/>
          </a:blip>
          <a:stretch>
            <a:fillRect/>
          </a:stretch>
        </p:blipFill>
        <p:spPr>
          <a:xfrm rot="-1403526">
            <a:off x="4146812" y="2711034"/>
            <a:ext cx="1319837" cy="1360192"/>
          </a:xfrm>
          <a:prstGeom prst="rect">
            <a:avLst/>
          </a:prstGeom>
          <a:noFill/>
          <a:ln>
            <a:noFill/>
          </a:ln>
        </p:spPr>
      </p:pic>
      <p:pic>
        <p:nvPicPr>
          <p:cNvPr id="124" name="Google Shape;124;p21"/>
          <p:cNvPicPr preferRelativeResize="0"/>
          <p:nvPr/>
        </p:nvPicPr>
        <p:blipFill>
          <a:blip r:embed="rId11">
            <a:alphaModFix/>
          </a:blip>
          <a:stretch>
            <a:fillRect/>
          </a:stretch>
        </p:blipFill>
        <p:spPr>
          <a:xfrm rot="-650791">
            <a:off x="4939620" y="2693773"/>
            <a:ext cx="1483510" cy="1394709"/>
          </a:xfrm>
          <a:prstGeom prst="rect">
            <a:avLst/>
          </a:prstGeom>
          <a:noFill/>
          <a:ln>
            <a:noFill/>
          </a:ln>
        </p:spPr>
      </p:pic>
      <p:pic>
        <p:nvPicPr>
          <p:cNvPr id="125" name="Google Shape;125;p21"/>
          <p:cNvPicPr preferRelativeResize="0"/>
          <p:nvPr/>
        </p:nvPicPr>
        <p:blipFill rotWithShape="1">
          <a:blip r:embed="rId12">
            <a:alphaModFix/>
          </a:blip>
          <a:srcRect b="20500" l="21458" r="20310" t="27255"/>
          <a:stretch/>
        </p:blipFill>
        <p:spPr>
          <a:xfrm rot="-1133692">
            <a:off x="6080825" y="3009066"/>
            <a:ext cx="1920874" cy="969360"/>
          </a:xfrm>
          <a:prstGeom prst="rect">
            <a:avLst/>
          </a:prstGeom>
          <a:noFill/>
          <a:ln>
            <a:noFill/>
          </a:ln>
        </p:spPr>
      </p:pic>
      <p:pic>
        <p:nvPicPr>
          <p:cNvPr id="126" name="Google Shape;126;p21"/>
          <p:cNvPicPr preferRelativeResize="0"/>
          <p:nvPr/>
        </p:nvPicPr>
        <p:blipFill rotWithShape="1">
          <a:blip r:embed="rId13">
            <a:alphaModFix/>
          </a:blip>
          <a:srcRect b="0" l="5713" r="0" t="0"/>
          <a:stretch/>
        </p:blipFill>
        <p:spPr>
          <a:xfrm rot="906258">
            <a:off x="7238425" y="2089680"/>
            <a:ext cx="1639201" cy="1268924"/>
          </a:xfrm>
          <a:prstGeom prst="rect">
            <a:avLst/>
          </a:prstGeom>
          <a:noFill/>
          <a:ln>
            <a:noFill/>
          </a:ln>
        </p:spPr>
      </p:pic>
      <p:pic>
        <p:nvPicPr>
          <p:cNvPr id="127" name="Google Shape;127;p21"/>
          <p:cNvPicPr preferRelativeResize="0"/>
          <p:nvPr/>
        </p:nvPicPr>
        <p:blipFill rotWithShape="1">
          <a:blip r:embed="rId14">
            <a:alphaModFix/>
          </a:blip>
          <a:srcRect b="56531" l="0" r="0" t="0"/>
          <a:stretch/>
        </p:blipFill>
        <p:spPr>
          <a:xfrm>
            <a:off x="6664250" y="3780825"/>
            <a:ext cx="2282449" cy="572701"/>
          </a:xfrm>
          <a:prstGeom prst="rect">
            <a:avLst/>
          </a:prstGeom>
          <a:noFill/>
          <a:ln>
            <a:noFill/>
          </a:ln>
        </p:spPr>
      </p:pic>
      <p:pic>
        <p:nvPicPr>
          <p:cNvPr id="128" name="Google Shape;128;p21"/>
          <p:cNvPicPr preferRelativeResize="0"/>
          <p:nvPr/>
        </p:nvPicPr>
        <p:blipFill>
          <a:blip r:embed="rId15">
            <a:alphaModFix/>
          </a:blip>
          <a:stretch>
            <a:fillRect/>
          </a:stretch>
        </p:blipFill>
        <p:spPr>
          <a:xfrm rot="1077996">
            <a:off x="3817300" y="2290509"/>
            <a:ext cx="2131275" cy="7148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